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3"/>
  </p:sldMasterIdLst>
  <p:notesMasterIdLst>
    <p:notesMasterId r:id="rId13"/>
  </p:notesMasterIdLst>
  <p:sldIdLst>
    <p:sldId id="380" r:id="rId4"/>
    <p:sldId id="483" r:id="rId5"/>
    <p:sldId id="484" r:id="rId6"/>
    <p:sldId id="485" r:id="rId7"/>
    <p:sldId id="486" r:id="rId8"/>
    <p:sldId id="487" r:id="rId9"/>
    <p:sldId id="489" r:id="rId10"/>
    <p:sldId id="490" r:id="rId11"/>
    <p:sldId id="433" r:id="rId1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BBB59"/>
    <a:srgbClr val="09AEC4"/>
    <a:srgbClr val="4BACC6"/>
    <a:srgbClr val="009999"/>
    <a:srgbClr val="45C87C"/>
    <a:srgbClr val="089CB0"/>
    <a:srgbClr val="8064A2"/>
    <a:srgbClr val="4F81B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94660"/>
  </p:normalViewPr>
  <p:slideViewPr>
    <p:cSldViewPr>
      <p:cViewPr>
        <p:scale>
          <a:sx n="100" d="100"/>
          <a:sy n="100" d="100"/>
        </p:scale>
        <p:origin x="-570" y="276"/>
      </p:cViewPr>
      <p:guideLst>
        <p:guide orient="horz" pos="162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E093-0987-4123-A19C-C73418D458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390C9-E209-452A-AF2C-23D0DB5DF8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85900"/>
            <a:ext cx="7772400" cy="1407321"/>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2893221"/>
            <a:ext cx="6400800" cy="13149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890612"/>
            <a:ext cx="7772400" cy="1395638"/>
          </a:xfrm>
        </p:spPr>
        <p:txBody>
          <a:bodyPr anchor="t"/>
          <a:lstStyle>
            <a:lvl1pPr algn="l">
              <a:defRPr sz="44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767321"/>
            <a:ext cx="7772400" cy="11259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fld>
            <a:endParaRPr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7" name="组合 6"/>
          <p:cNvGrpSpPr/>
          <p:nvPr userDrawn="1"/>
        </p:nvGrpSpPr>
        <p:grpSpPr>
          <a:xfrm>
            <a:off x="8424428" y="4711837"/>
            <a:ext cx="718624" cy="288032"/>
            <a:chOff x="8424428" y="4716750"/>
            <a:chExt cx="718624" cy="288032"/>
          </a:xfrm>
          <a:solidFill>
            <a:srgbClr val="BFBFBF"/>
          </a:solidFill>
        </p:grpSpPr>
        <p:sp>
          <p:nvSpPr>
            <p:cNvPr id="8" name="圆角矩形 7"/>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userDrawn="1"/>
        </p:nvSpPr>
        <p:spPr>
          <a:xfrm>
            <a:off x="8475514" y="4686575"/>
            <a:ext cx="436338" cy="338554"/>
          </a:xfrm>
          <a:prstGeom prst="rect">
            <a:avLst/>
          </a:prstGeom>
          <a:noFill/>
        </p:spPr>
        <p:txBody>
          <a:bodyPr wrap="none" rtlCol="0">
            <a:spAutoFit/>
          </a:bodyPr>
          <a:lstStyle/>
          <a:p>
            <a:fld id="{15E71900-10A2-4CC6-8A82-1659C4480C15}" type="slidenum">
              <a:rPr lang="zh-CN" altLang="en-US" sz="1600" smtClean="0">
                <a:solidFill>
                  <a:schemeClr val="tx1">
                    <a:lumMod val="65000"/>
                    <a:lumOff val="35000"/>
                  </a:schemeClr>
                </a:solidFill>
              </a:rPr>
            </a:fld>
            <a:endParaRPr lang="zh-CN" altLang="en-US" sz="1600" dirty="0">
              <a:solidFill>
                <a:schemeClr val="tx1">
                  <a:lumMod val="65000"/>
                  <a:lumOff val="35000"/>
                </a:schemeClr>
              </a:solidFill>
            </a:endParaRPr>
          </a:p>
        </p:txBody>
      </p:sp>
      <p:cxnSp>
        <p:nvCxnSpPr>
          <p:cNvPr id="11" name="直接连接符 10"/>
          <p:cNvCxnSpPr/>
          <p:nvPr userDrawn="1"/>
        </p:nvCxnSpPr>
        <p:spPr>
          <a:xfrm>
            <a:off x="467632"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5740729" y="502568"/>
            <a:ext cx="3005634"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6258" y="285750"/>
            <a:ext cx="2667000" cy="1375166"/>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352800" y="285750"/>
            <a:ext cx="5410200" cy="43088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326258" y="1660915"/>
            <a:ext cx="2667000" cy="2934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1580474" y="415301"/>
            <a:ext cx="7349244" cy="3556148"/>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图片占位符 2"/>
          <p:cNvSpPr>
            <a:spLocks noGrp="1"/>
          </p:cNvSpPr>
          <p:nvPr>
            <p:ph type="pic" idx="1"/>
          </p:nvPr>
        </p:nvSpPr>
        <p:spPr>
          <a:xfrm>
            <a:off x="1651912" y="459583"/>
            <a:ext cx="7215238" cy="3451631"/>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useBgFill="1">
        <p:nvSpPr>
          <p:cNvPr id="2" name="标题 1"/>
          <p:cNvSpPr>
            <a:spLocks noGrp="1"/>
          </p:cNvSpPr>
          <p:nvPr>
            <p:ph type="title"/>
          </p:nvPr>
        </p:nvSpPr>
        <p:spPr>
          <a:xfrm>
            <a:off x="0" y="446472"/>
            <a:ext cx="1357290" cy="4268420"/>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1714480" y="4111243"/>
            <a:ext cx="7215238" cy="603647"/>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86644" y="205980"/>
            <a:ext cx="1400156" cy="4388644"/>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05980"/>
            <a:ext cx="6829444" cy="438864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2274D81-BE9C-4C9D-8371-8BC208C7A8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854729" y="773443"/>
            <a:ext cx="7434551"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1400">
              <a:solidFill>
                <a:srgbClr val="FFFFFF"/>
              </a:solidFill>
              <a:latin typeface="Calibri" panose="020F0502020204030204"/>
              <a:ea typeface="宋体" panose="02010600030101010101" pitchFamily="2" charset="-122"/>
            </a:endParaRPr>
          </a:p>
        </p:txBody>
      </p:sp>
      <p:sp>
        <p:nvSpPr>
          <p:cNvPr id="6" name="圆角矩形 5"/>
          <p:cNvSpPr/>
          <p:nvPr userDrawn="1"/>
        </p:nvSpPr>
        <p:spPr>
          <a:xfrm>
            <a:off x="4425046" y="4838923"/>
            <a:ext cx="293917" cy="1650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zh-CN" altLang="en-US" sz="1400">
              <a:solidFill>
                <a:srgbClr val="FFFFFF"/>
              </a:solidFill>
              <a:latin typeface="Calibri" panose="020F0502020204030204"/>
              <a:ea typeface="宋体" panose="02010600030101010101" pitchFamily="2" charset="-122"/>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a:solidFill>
                <a:prstClr val="black">
                  <a:tint val="75000"/>
                </a:prstClr>
              </a:solidFill>
            </a:endParaRPr>
          </a:p>
        </p:txBody>
      </p:sp>
      <p:sp>
        <p:nvSpPr>
          <p:cNvPr id="9" name="灯片编号占位符 8"/>
          <p:cNvSpPr>
            <a:spLocks noGrp="1"/>
          </p:cNvSpPr>
          <p:nvPr>
            <p:ph type="sldNum" sz="quarter" idx="12"/>
          </p:nvPr>
        </p:nvSpPr>
        <p:spPr>
          <a:xfrm>
            <a:off x="3505200" y="4797171"/>
            <a:ext cx="2133600" cy="273844"/>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685800">
              <a:defRPr/>
            </a:pPr>
            <a:fld id="{9196EC2F-0988-4314-AD4B-24FF16D7B45E}" type="datetime1">
              <a:rPr lang="en-US" altLang="zh-CN"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685800">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200150"/>
            <a:ext cx="8229600" cy="354330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8878" y="4862998"/>
            <a:ext cx="2133600" cy="273844"/>
          </a:xfrm>
          <a:prstGeom prst="rect">
            <a:avLst/>
          </a:prstGeom>
        </p:spPr>
        <p:txBody>
          <a:bodyPr vert="horz" rtlCol="0" anchor="ctr"/>
          <a:lstStyle>
            <a:lvl1pPr algn="l" eaLnBrk="1" latinLnBrk="0" hangingPunct="1">
              <a:defRPr kumimoji="0" sz="1200">
                <a:solidFill>
                  <a:schemeClr val="tx1">
                    <a:tint val="75000"/>
                  </a:schemeClr>
                </a:solidFill>
              </a:defRPr>
            </a:lvl1pPr>
          </a:lstStyle>
          <a:p>
            <a:pPr defTabSz="685800">
              <a:defRPr/>
            </a:pPr>
            <a:fld id="{9196EC2F-0988-4314-AD4B-24FF16D7B45E}" type="datetime1">
              <a:rPr lang="en-US" altLang="zh-CN" smtClean="0">
                <a:solidFill>
                  <a:prstClr val="black">
                    <a:tint val="75000"/>
                  </a:prstClr>
                </a:solidFill>
              </a:rPr>
            </a:fld>
            <a:endParaRPr lang="en-US">
              <a:solidFill>
                <a:prstClr val="black">
                  <a:tint val="75000"/>
                </a:prstClr>
              </a:solidFill>
            </a:endParaRPr>
          </a:p>
        </p:txBody>
      </p:sp>
      <p:sp>
        <p:nvSpPr>
          <p:cNvPr id="5" name="页脚占位符 4"/>
          <p:cNvSpPr>
            <a:spLocks noGrp="1"/>
          </p:cNvSpPr>
          <p:nvPr>
            <p:ph type="ftr" sz="quarter" idx="3"/>
          </p:nvPr>
        </p:nvSpPr>
        <p:spPr>
          <a:xfrm>
            <a:off x="3124200" y="4862998"/>
            <a:ext cx="2895600" cy="273844"/>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defTabSz="685800">
              <a:defRPr/>
            </a:pPr>
            <a:endParaRPr lang="en-US">
              <a:solidFill>
                <a:prstClr val="black">
                  <a:tint val="75000"/>
                </a:prstClr>
              </a:solidFill>
            </a:endParaRPr>
          </a:p>
        </p:txBody>
      </p:sp>
      <p:sp>
        <p:nvSpPr>
          <p:cNvPr id="6" name="灯片编号占位符 5"/>
          <p:cNvSpPr>
            <a:spLocks noGrp="1"/>
          </p:cNvSpPr>
          <p:nvPr>
            <p:ph type="sldNum" sz="quarter" idx="4"/>
          </p:nvPr>
        </p:nvSpPr>
        <p:spPr>
          <a:xfrm>
            <a:off x="6992644" y="4862998"/>
            <a:ext cx="2133600" cy="273844"/>
          </a:xfrm>
          <a:prstGeom prst="rect">
            <a:avLst/>
          </a:prstGeom>
        </p:spPr>
        <p:txBody>
          <a:bodyPr vert="horz" rtlCol="0" anchor="ctr"/>
          <a:lstStyle>
            <a:lvl1pPr algn="r" eaLnBrk="1" latinLnBrk="0" hangingPunct="1">
              <a:defRPr kumimoji="0" sz="1200">
                <a:solidFill>
                  <a:schemeClr val="tx1">
                    <a:tint val="75000"/>
                  </a:schemeClr>
                </a:solidFill>
              </a:defRPr>
            </a:lvl1pPr>
          </a:lstStyle>
          <a:p>
            <a:pPr defTabSz="685800">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panose="02040503050406030204"/>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panose="02040503050406030204"/>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panose="05020102010507070707"/>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panose="020F0502020204030204"/>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panose="02040503050406030204"/>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4.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2791320" cy="5109071"/>
          </a:xfrm>
          <a:prstGeom prst="rect">
            <a:avLst/>
          </a:prstGeom>
        </p:spPr>
      </p:pic>
      <p:pic>
        <p:nvPicPr>
          <p:cNvPr id="15" name="X-Ray Dog - Dethroned (Remix).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4391218" y="-631078"/>
            <a:ext cx="487363" cy="487363"/>
          </a:xfrm>
          <a:prstGeom prst="rect">
            <a:avLst/>
          </a:prstGeom>
        </p:spPr>
      </p:pic>
      <p:grpSp>
        <p:nvGrpSpPr>
          <p:cNvPr id="29" name="组合 28"/>
          <p:cNvGrpSpPr/>
          <p:nvPr/>
        </p:nvGrpSpPr>
        <p:grpSpPr>
          <a:xfrm>
            <a:off x="2699792" y="3366690"/>
            <a:ext cx="3744420" cy="714375"/>
            <a:chOff x="3563888" y="3723878"/>
            <a:chExt cx="3744420" cy="714375"/>
          </a:xfrm>
        </p:grpSpPr>
        <p:sp>
          <p:nvSpPr>
            <p:cNvPr id="33" name="TextBox 32"/>
            <p:cNvSpPr txBox="1"/>
            <p:nvPr/>
          </p:nvSpPr>
          <p:spPr>
            <a:xfrm>
              <a:off x="4139956" y="3867896"/>
              <a:ext cx="3168352" cy="398780"/>
            </a:xfrm>
            <a:prstGeom prst="rect">
              <a:avLst/>
            </a:prstGeom>
            <a:noFill/>
          </p:spPr>
          <p:txBody>
            <a:bodyPr wrap="square" rtlCol="0">
              <a:spAutoFit/>
            </a:bodyPr>
            <a:lstStyle/>
            <a:p>
              <a:r>
                <a:rPr lang="zh-CN" altLang="en-US" sz="2000" dirty="0" smtClean="0">
                  <a:solidFill>
                    <a:schemeClr val="accent5"/>
                  </a:solidFill>
                </a:rPr>
                <a:t>  临淄区学生资助管理中心</a:t>
              </a:r>
              <a:endParaRPr lang="zh-CN" altLang="en-US" sz="2000" dirty="0">
                <a:solidFill>
                  <a:schemeClr val="accent5"/>
                </a:solidFill>
              </a:endParaRPr>
            </a:p>
          </p:txBody>
        </p:sp>
        <p:pic>
          <p:nvPicPr>
            <p:cNvPr id="28" name="图片 27" descr="logo_副本.png"/>
            <p:cNvPicPr>
              <a:picLocks noChangeAspect="1"/>
            </p:cNvPicPr>
            <p:nvPr/>
          </p:nvPicPr>
          <p:blipFill>
            <a:blip r:embed="rId5"/>
            <a:stretch>
              <a:fillRect/>
            </a:stretch>
          </p:blipFill>
          <p:spPr>
            <a:xfrm>
              <a:off x="3563888" y="3723878"/>
              <a:ext cx="647700" cy="714375"/>
            </a:xfrm>
            <a:prstGeom prst="rect">
              <a:avLst/>
            </a:prstGeom>
          </p:spPr>
        </p:pic>
      </p:grpSp>
      <p:sp>
        <p:nvSpPr>
          <p:cNvPr id="11" name="标题 10"/>
          <p:cNvSpPr>
            <a:spLocks noGrp="1"/>
          </p:cNvSpPr>
          <p:nvPr>
            <p:ph type="ctrTitle"/>
          </p:nvPr>
        </p:nvSpPr>
        <p:spPr>
          <a:xfrm>
            <a:off x="973836" y="1635646"/>
            <a:ext cx="7772400" cy="1102519"/>
          </a:xfrm>
        </p:spPr>
        <p:txBody>
          <a:bodyPr/>
          <a:lstStyle/>
          <a:p>
            <a:r>
              <a:rPr lang="zh-CN" altLang="en-US" dirty="0"/>
              <a:t>义务</a:t>
            </a:r>
            <a:r>
              <a:rPr lang="zh-CN" altLang="en-US" dirty="0" smtClean="0"/>
              <a:t>教育资助项目规范</a:t>
            </a:r>
            <a:endParaRPr lang="zh-CN" altLang="en-US" dirty="0"/>
          </a:p>
        </p:txBody>
      </p:sp>
    </p:spTree>
    <p:custDataLst>
      <p:tags r:id="rId6"/>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9"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067693"/>
            <a:ext cx="8229600" cy="2526929"/>
          </a:xfrm>
        </p:spPr>
        <p:txBody>
          <a:bodyPr/>
          <a:lstStyle/>
          <a:p>
            <a:pPr>
              <a:lnSpc>
                <a:spcPts val="4000"/>
              </a:lnSpc>
            </a:pPr>
            <a:r>
              <a:rPr lang="zh-CN" altLang="zh-CN" sz="2800" dirty="0">
                <a:latin typeface="楷体" panose="02010609060101010101" pitchFamily="49" charset="-122"/>
                <a:ea typeface="楷体" panose="02010609060101010101" pitchFamily="49" charset="-122"/>
              </a:rPr>
              <a:t>义务教育生活费补助的对象为是具有正式学籍的义务段在校生中家庭经济困难学生。</a:t>
            </a:r>
            <a:endParaRPr lang="zh-CN" altLang="zh-CN" sz="2800" dirty="0">
              <a:latin typeface="楷体" panose="02010609060101010101" pitchFamily="49" charset="-122"/>
              <a:ea typeface="楷体" panose="02010609060101010101" pitchFamily="49" charset="-122"/>
            </a:endParaRPr>
          </a:p>
          <a:p>
            <a:endParaRPr lang="zh-CN" altLang="en-US" dirty="0"/>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5" name="标题 1"/>
          <p:cNvSpPr txBox="1"/>
          <p:nvPr/>
        </p:nvSpPr>
        <p:spPr>
          <a:xfrm>
            <a:off x="251520" y="771550"/>
            <a:ext cx="8229600" cy="115212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smtClean="0">
                <a:latin typeface="+mn-ea"/>
              </a:rPr>
              <a:t>   一、资助对象</a:t>
            </a:r>
            <a:endParaRPr lang="en-US" altLang="zh-CN" sz="2800" dirty="0">
              <a:latin typeface="+mn-ea"/>
            </a:endParaRPr>
          </a:p>
        </p:txBody>
      </p:sp>
      <p:pic>
        <p:nvPicPr>
          <p:cNvPr id="7" name="图片 6"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zh-CN" sz="2800" dirty="0" smtClean="0">
                <a:latin typeface="楷体" panose="02010609060101010101" pitchFamily="49" charset="-122"/>
                <a:ea typeface="楷体" panose="02010609060101010101" pitchFamily="49" charset="-122"/>
              </a:rPr>
              <a:t>生活</a:t>
            </a:r>
            <a:r>
              <a:rPr lang="zh-CN" altLang="en-US" sz="2800" dirty="0" smtClean="0">
                <a:latin typeface="楷体" panose="02010609060101010101" pitchFamily="49" charset="-122"/>
                <a:ea typeface="楷体" panose="02010609060101010101" pitchFamily="49" charset="-122"/>
              </a:rPr>
              <a:t>费</a:t>
            </a:r>
            <a:r>
              <a:rPr lang="zh-CN" altLang="zh-CN" sz="2800" dirty="0" smtClean="0">
                <a:latin typeface="楷体" panose="02010609060101010101" pitchFamily="49" charset="-122"/>
                <a:ea typeface="楷体" panose="02010609060101010101" pitchFamily="49" charset="-122"/>
              </a:rPr>
              <a:t>补助</a:t>
            </a:r>
            <a:r>
              <a:rPr lang="zh-CN" altLang="zh-CN" sz="2800" dirty="0">
                <a:latin typeface="楷体" panose="02010609060101010101" pitchFamily="49" charset="-122"/>
                <a:ea typeface="楷体" panose="02010609060101010101" pitchFamily="49" charset="-122"/>
              </a:rPr>
              <a:t>额度如下：</a:t>
            </a:r>
            <a:endParaRPr lang="zh-CN" altLang="zh-CN" sz="2800" dirty="0">
              <a:latin typeface="楷体" panose="02010609060101010101" pitchFamily="49" charset="-122"/>
              <a:ea typeface="楷体" panose="02010609060101010101" pitchFamily="49" charset="-122"/>
            </a:endParaRPr>
          </a:p>
          <a:p>
            <a:endParaRPr lang="en-US" altLang="zh-CN" sz="2800" dirty="0">
              <a:latin typeface="楷体" panose="02010609060101010101" pitchFamily="49" charset="-122"/>
              <a:ea typeface="楷体" panose="02010609060101010101" pitchFamily="49" charset="-122"/>
            </a:endParaRPr>
          </a:p>
          <a:p>
            <a:r>
              <a:rPr lang="zh-CN" altLang="zh-CN" sz="2800" dirty="0" smtClean="0">
                <a:latin typeface="楷体" panose="02010609060101010101" pitchFamily="49" charset="-122"/>
                <a:ea typeface="楷体" panose="02010609060101010101" pitchFamily="49" charset="-122"/>
              </a:rPr>
              <a:t>寄宿生</a:t>
            </a:r>
            <a:r>
              <a:rPr lang="zh-CN" altLang="zh-CN" sz="2800" dirty="0">
                <a:latin typeface="楷体" panose="02010609060101010101" pitchFamily="49" charset="-122"/>
                <a:ea typeface="楷体" panose="02010609060101010101" pitchFamily="49" charset="-122"/>
              </a:rPr>
              <a:t>补助标准：小学每生每年</a:t>
            </a:r>
            <a:r>
              <a:rPr lang="en-US" altLang="zh-CN" sz="2800" dirty="0">
                <a:latin typeface="楷体" panose="02010609060101010101" pitchFamily="49" charset="-122"/>
                <a:ea typeface="楷体" panose="02010609060101010101" pitchFamily="49" charset="-122"/>
              </a:rPr>
              <a:t>1080</a:t>
            </a:r>
            <a:r>
              <a:rPr lang="zh-CN" altLang="zh-CN" sz="2800" dirty="0">
                <a:latin typeface="楷体" panose="02010609060101010101" pitchFamily="49" charset="-122"/>
                <a:ea typeface="楷体" panose="02010609060101010101" pitchFamily="49" charset="-122"/>
              </a:rPr>
              <a:t>元，初中每生每年</a:t>
            </a:r>
            <a:r>
              <a:rPr lang="en-US" altLang="zh-CN" sz="2800" dirty="0">
                <a:latin typeface="楷体" panose="02010609060101010101" pitchFamily="49" charset="-122"/>
                <a:ea typeface="楷体" panose="02010609060101010101" pitchFamily="49" charset="-122"/>
              </a:rPr>
              <a:t>1350</a:t>
            </a:r>
            <a:r>
              <a:rPr lang="zh-CN" altLang="zh-CN" sz="2800" dirty="0">
                <a:latin typeface="楷体" panose="02010609060101010101" pitchFamily="49" charset="-122"/>
                <a:ea typeface="楷体" panose="02010609060101010101" pitchFamily="49" charset="-122"/>
              </a:rPr>
              <a:t>元；</a:t>
            </a:r>
            <a:endParaRPr lang="zh-CN" altLang="zh-CN" sz="2800" dirty="0">
              <a:latin typeface="楷体" panose="02010609060101010101" pitchFamily="49" charset="-122"/>
              <a:ea typeface="楷体" panose="02010609060101010101" pitchFamily="49" charset="-122"/>
            </a:endParaRPr>
          </a:p>
          <a:p>
            <a:r>
              <a:rPr lang="zh-CN" altLang="zh-CN" sz="2800" dirty="0" smtClean="0">
                <a:latin typeface="楷体" panose="02010609060101010101" pitchFamily="49" charset="-122"/>
                <a:ea typeface="楷体" panose="02010609060101010101" pitchFamily="49" charset="-122"/>
              </a:rPr>
              <a:t>非</a:t>
            </a:r>
            <a:r>
              <a:rPr lang="zh-CN" altLang="zh-CN" sz="2800" dirty="0">
                <a:latin typeface="楷体" panose="02010609060101010101" pitchFamily="49" charset="-122"/>
                <a:ea typeface="楷体" panose="02010609060101010101" pitchFamily="49" charset="-122"/>
              </a:rPr>
              <a:t>寄宿生补助标准：小学每生每年</a:t>
            </a:r>
            <a:r>
              <a:rPr lang="en-US" altLang="zh-CN" sz="2800" dirty="0">
                <a:latin typeface="楷体" panose="02010609060101010101" pitchFamily="49" charset="-122"/>
                <a:ea typeface="楷体" panose="02010609060101010101" pitchFamily="49" charset="-122"/>
              </a:rPr>
              <a:t>540</a:t>
            </a:r>
            <a:r>
              <a:rPr lang="zh-CN" altLang="zh-CN" sz="2800" dirty="0">
                <a:latin typeface="楷体" panose="02010609060101010101" pitchFamily="49" charset="-122"/>
                <a:ea typeface="楷体" panose="02010609060101010101" pitchFamily="49" charset="-122"/>
              </a:rPr>
              <a:t>元，初中每生每年</a:t>
            </a:r>
            <a:r>
              <a:rPr lang="en-US" altLang="zh-CN" sz="2800" dirty="0">
                <a:latin typeface="楷体" panose="02010609060101010101" pitchFamily="49" charset="-122"/>
                <a:ea typeface="楷体" panose="02010609060101010101" pitchFamily="49" charset="-122"/>
              </a:rPr>
              <a:t>675</a:t>
            </a:r>
            <a:r>
              <a:rPr lang="zh-CN" altLang="zh-CN" sz="2800" dirty="0">
                <a:latin typeface="楷体" panose="02010609060101010101" pitchFamily="49" charset="-122"/>
                <a:ea typeface="楷体" panose="02010609060101010101" pitchFamily="49" charset="-122"/>
              </a:rPr>
              <a:t>元。</a:t>
            </a:r>
            <a:endParaRPr lang="zh-CN" altLang="zh-CN" sz="2800" dirty="0">
              <a:latin typeface="楷体" panose="02010609060101010101" pitchFamily="49" charset="-122"/>
              <a:ea typeface="楷体" panose="02010609060101010101" pitchFamily="49" charset="-122"/>
            </a:endParaRPr>
          </a:p>
          <a:p>
            <a:endParaRPr lang="zh-CN" altLang="en-US" dirty="0"/>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5" name="标题 1"/>
          <p:cNvSpPr txBox="1"/>
          <p:nvPr/>
        </p:nvSpPr>
        <p:spPr>
          <a:xfrm>
            <a:off x="251520" y="267493"/>
            <a:ext cx="8229600" cy="68183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smtClean="0">
                <a:latin typeface="+mn-ea"/>
              </a:rPr>
              <a:t>   二</a:t>
            </a:r>
            <a:r>
              <a:rPr lang="zh-CN" altLang="en-US" sz="2800" dirty="0">
                <a:latin typeface="+mn-ea"/>
              </a:rPr>
              <a:t>、资助额度</a:t>
            </a:r>
            <a:endParaRPr lang="en-US" altLang="zh-CN" sz="2800" dirty="0">
              <a:latin typeface="+mn-ea"/>
            </a:endParaRPr>
          </a:p>
        </p:txBody>
      </p:sp>
      <p:pic>
        <p:nvPicPr>
          <p:cNvPr id="6" name="图片 5"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79661"/>
            <a:ext cx="8229600" cy="2814961"/>
          </a:xfrm>
        </p:spPr>
        <p:txBody>
          <a:bodyPr/>
          <a:lstStyle/>
          <a:p>
            <a:pPr marL="342900" lvl="2" indent="-342900">
              <a:lnSpc>
                <a:spcPts val="3800"/>
              </a:lnSpc>
            </a:pPr>
            <a:r>
              <a:rPr lang="zh-CN" altLang="en-US" sz="2800" dirty="0" smtClean="0">
                <a:latin typeface="楷体" panose="02010609060101010101" pitchFamily="49" charset="-122"/>
                <a:ea typeface="楷体" panose="02010609060101010101" pitchFamily="49" charset="-122"/>
              </a:rPr>
              <a:t>义务教育生活费补助</a:t>
            </a:r>
            <a:r>
              <a:rPr lang="zh-CN" altLang="zh-CN" sz="2800" dirty="0" smtClean="0">
                <a:latin typeface="楷体" panose="02010609060101010101" pitchFamily="49" charset="-122"/>
                <a:ea typeface="楷体" panose="02010609060101010101" pitchFamily="49" charset="-122"/>
              </a:rPr>
              <a:t>按</a:t>
            </a:r>
            <a:r>
              <a:rPr lang="zh-CN" altLang="zh-CN" sz="2800" dirty="0">
                <a:latin typeface="楷体" panose="02010609060101010101" pitchFamily="49" charset="-122"/>
                <a:ea typeface="楷体" panose="02010609060101010101" pitchFamily="49" charset="-122"/>
              </a:rPr>
              <a:t>学年申请，每年春季学期</a:t>
            </a:r>
            <a:r>
              <a:rPr lang="zh-CN" altLang="zh-CN" sz="2800" dirty="0" smtClean="0">
                <a:latin typeface="楷体" panose="02010609060101010101" pitchFamily="49" charset="-122"/>
                <a:ea typeface="楷体" panose="02010609060101010101" pitchFamily="49" charset="-122"/>
              </a:rPr>
              <a:t>对</a:t>
            </a:r>
            <a:r>
              <a:rPr lang="zh-CN" altLang="en-US" sz="2800" dirty="0" smtClean="0">
                <a:latin typeface="楷体" panose="02010609060101010101" pitchFamily="49" charset="-122"/>
                <a:ea typeface="楷体" panose="02010609060101010101" pitchFamily="49" charset="-122"/>
              </a:rPr>
              <a:t>转学</a:t>
            </a:r>
            <a:r>
              <a:rPr lang="zh-CN"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退学</a:t>
            </a:r>
            <a:r>
              <a:rPr lang="zh-CN" altLang="zh-CN" sz="2800" dirty="0" smtClean="0">
                <a:latin typeface="楷体" panose="02010609060101010101" pitchFamily="49" charset="-122"/>
                <a:ea typeface="楷体" panose="02010609060101010101" pitchFamily="49" charset="-122"/>
              </a:rPr>
              <a:t>情况</a:t>
            </a:r>
            <a:r>
              <a:rPr lang="zh-CN" altLang="zh-CN" sz="2800" dirty="0">
                <a:latin typeface="楷体" panose="02010609060101010101" pitchFamily="49" charset="-122"/>
                <a:ea typeface="楷体" panose="02010609060101010101" pitchFamily="49" charset="-122"/>
              </a:rPr>
              <a:t>要进行动态</a:t>
            </a:r>
            <a:r>
              <a:rPr lang="zh-CN" altLang="zh-CN" sz="2800" dirty="0" smtClean="0">
                <a:latin typeface="楷体" panose="02010609060101010101" pitchFamily="49" charset="-122"/>
                <a:ea typeface="楷体" panose="02010609060101010101" pitchFamily="49" charset="-122"/>
              </a:rPr>
              <a:t>调整</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特殊困难学生</a:t>
            </a:r>
            <a:r>
              <a:rPr lang="en-US" altLang="zh-CN" sz="2800" dirty="0" smtClean="0">
                <a:latin typeface="楷体" panose="02010609060101010101" pitchFamily="49" charset="-122"/>
                <a:ea typeface="楷体" panose="02010609060101010101" pitchFamily="49" charset="-122"/>
              </a:rPr>
              <a:t>)</a:t>
            </a:r>
            <a:r>
              <a:rPr lang="zh-CN" altLang="zh-CN" sz="2800" dirty="0" smtClean="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pPr marL="342900" lvl="2" indent="-342900">
              <a:lnSpc>
                <a:spcPts val="3800"/>
              </a:lnSpc>
            </a:pPr>
            <a:r>
              <a:rPr lang="zh-CN" altLang="zh-CN" sz="2800" dirty="0">
                <a:latin typeface="楷体" panose="02010609060101010101" pitchFamily="49" charset="-122"/>
                <a:ea typeface="楷体" panose="02010609060101010101" pitchFamily="49" charset="-122"/>
              </a:rPr>
              <a:t>每年</a:t>
            </a:r>
            <a:r>
              <a:rPr lang="en-US" altLang="zh-CN" sz="2800" dirty="0">
                <a:latin typeface="楷体" panose="02010609060101010101" pitchFamily="49" charset="-122"/>
                <a:ea typeface="楷体" panose="02010609060101010101" pitchFamily="49" charset="-122"/>
              </a:rPr>
              <a:t>9</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30</a:t>
            </a:r>
            <a:r>
              <a:rPr lang="zh-CN" altLang="zh-CN" sz="2800" dirty="0">
                <a:latin typeface="楷体" panose="02010609060101010101" pitchFamily="49" charset="-122"/>
                <a:ea typeface="楷体" panose="02010609060101010101" pitchFamily="49" charset="-122"/>
              </a:rPr>
              <a:t>日前，符合条件</a:t>
            </a:r>
            <a:r>
              <a:rPr lang="zh-CN" altLang="zh-CN" sz="2800" dirty="0" smtClean="0">
                <a:latin typeface="楷体" panose="02010609060101010101" pitchFamily="49" charset="-122"/>
                <a:ea typeface="楷体" panose="02010609060101010101" pitchFamily="49" charset="-122"/>
              </a:rPr>
              <a:t>的</a:t>
            </a:r>
            <a:r>
              <a:rPr lang="zh-CN" altLang="en-US" sz="2800" dirty="0" smtClean="0">
                <a:latin typeface="楷体" panose="02010609060101010101" pitchFamily="49" charset="-122"/>
                <a:ea typeface="楷体" panose="02010609060101010101" pitchFamily="49" charset="-122"/>
              </a:rPr>
              <a:t>学生</a:t>
            </a:r>
            <a:r>
              <a:rPr lang="zh-CN" altLang="zh-CN" sz="2800" dirty="0" smtClean="0">
                <a:latin typeface="楷体" panose="02010609060101010101" pitchFamily="49" charset="-122"/>
                <a:ea typeface="楷体" panose="02010609060101010101" pitchFamily="49" charset="-122"/>
              </a:rPr>
              <a:t>向</a:t>
            </a:r>
            <a:r>
              <a:rPr lang="zh-CN" altLang="en-US" sz="2800" dirty="0" smtClean="0">
                <a:latin typeface="楷体" panose="02010609060101010101" pitchFamily="49" charset="-122"/>
                <a:ea typeface="楷体" panose="02010609060101010101" pitchFamily="49" charset="-122"/>
              </a:rPr>
              <a:t>学校</a:t>
            </a:r>
            <a:r>
              <a:rPr lang="zh-CN" altLang="zh-CN" sz="2800" dirty="0" smtClean="0">
                <a:latin typeface="楷体" panose="02010609060101010101" pitchFamily="49" charset="-122"/>
                <a:ea typeface="楷体" panose="02010609060101010101" pitchFamily="49" charset="-122"/>
              </a:rPr>
              <a:t>提出</a:t>
            </a:r>
            <a:r>
              <a:rPr lang="zh-CN" altLang="zh-CN" sz="2800" dirty="0">
                <a:latin typeface="楷体" panose="02010609060101010101" pitchFamily="49" charset="-122"/>
                <a:ea typeface="楷体" panose="02010609060101010101" pitchFamily="49" charset="-122"/>
              </a:rPr>
              <a:t>申请，</a:t>
            </a:r>
            <a:r>
              <a:rPr lang="zh-CN" altLang="zh-CN" sz="2800" dirty="0" smtClean="0">
                <a:latin typeface="楷体" panose="02010609060101010101" pitchFamily="49" charset="-122"/>
                <a:ea typeface="楷体" panose="02010609060101010101" pitchFamily="49" charset="-122"/>
              </a:rPr>
              <a:t>填写</a:t>
            </a:r>
            <a:r>
              <a:rPr lang="zh-CN" altLang="zh-CN" sz="2800" dirty="0">
                <a:latin typeface="楷体" panose="02010609060101010101" pitchFamily="49" charset="-122"/>
                <a:ea typeface="楷体" panose="02010609060101010101" pitchFamily="49" charset="-122"/>
              </a:rPr>
              <a:t>《淄博市义务教育生活费补助申请表》</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sp>
        <p:nvSpPr>
          <p:cNvPr id="5" name="标题 1"/>
          <p:cNvSpPr txBox="1"/>
          <p:nvPr/>
        </p:nvSpPr>
        <p:spPr>
          <a:xfrm>
            <a:off x="251520" y="92075"/>
            <a:ext cx="82296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smtClean="0">
                <a:latin typeface="+mn-ea"/>
                <a:ea typeface="+mn-ea"/>
              </a:rPr>
              <a:t>   三、工作流程</a:t>
            </a:r>
            <a:endParaRPr lang="zh-CN" altLang="en-US" sz="2800" dirty="0">
              <a:latin typeface="+mn-ea"/>
              <a:ea typeface="+mn-ea"/>
            </a:endParaRPr>
          </a:p>
        </p:txBody>
      </p:sp>
      <p:sp>
        <p:nvSpPr>
          <p:cNvPr id="6" name="标题 1"/>
          <p:cNvSpPr txBox="1"/>
          <p:nvPr/>
        </p:nvSpPr>
        <p:spPr>
          <a:xfrm>
            <a:off x="107504" y="949324"/>
            <a:ext cx="8229600" cy="75833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dirty="0" smtClean="0">
                <a:latin typeface="+mn-ea"/>
                <a:ea typeface="+mn-ea"/>
              </a:rPr>
              <a:t>   </a:t>
            </a:r>
            <a:r>
              <a:rPr lang="en-US" altLang="zh-CN" sz="2800" dirty="0" smtClean="0">
                <a:latin typeface="+mn-ea"/>
                <a:ea typeface="+mn-ea"/>
              </a:rPr>
              <a:t>1.</a:t>
            </a:r>
            <a:r>
              <a:rPr lang="zh-CN" altLang="en-US" sz="2800" dirty="0" smtClean="0">
                <a:latin typeface="+mn-ea"/>
                <a:ea typeface="+mn-ea"/>
              </a:rPr>
              <a:t>组织申请</a:t>
            </a:r>
            <a:endParaRPr lang="zh-CN" altLang="en-US" sz="2800" dirty="0">
              <a:latin typeface="+mn-ea"/>
              <a:ea typeface="+mn-ea"/>
            </a:endParaRPr>
          </a:p>
        </p:txBody>
      </p:sp>
      <p:pic>
        <p:nvPicPr>
          <p:cNvPr id="8" name="图片 7"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1" algn="l" rtl="0">
              <a:spcBef>
                <a:spcPct val="0"/>
              </a:spcBef>
            </a:pPr>
            <a:r>
              <a:rPr lang="en-US" altLang="zh-CN" sz="2800" dirty="0" smtClean="0">
                <a:latin typeface="+mn-ea"/>
                <a:ea typeface="+mn-ea"/>
              </a:rPr>
              <a:t>2.</a:t>
            </a:r>
            <a:r>
              <a:rPr lang="zh-CN" altLang="zh-CN" sz="2800" dirty="0" smtClean="0">
                <a:latin typeface="+mn-ea"/>
                <a:ea typeface="+mn-ea"/>
              </a:rPr>
              <a:t>评审</a:t>
            </a:r>
            <a:endParaRPr lang="zh-CN" altLang="en-US" sz="2800" dirty="0">
              <a:latin typeface="+mn-ea"/>
              <a:ea typeface="+mn-ea"/>
            </a:endParaRPr>
          </a:p>
        </p:txBody>
      </p:sp>
      <p:sp>
        <p:nvSpPr>
          <p:cNvPr id="3" name="内容占位符 2"/>
          <p:cNvSpPr>
            <a:spLocks noGrp="1"/>
          </p:cNvSpPr>
          <p:nvPr>
            <p:ph idx="1"/>
          </p:nvPr>
        </p:nvSpPr>
        <p:spPr>
          <a:xfrm>
            <a:off x="457200" y="915566"/>
            <a:ext cx="8229600" cy="4032447"/>
          </a:xfrm>
        </p:spPr>
        <p:txBody>
          <a:bodyPr>
            <a:noAutofit/>
          </a:bodyPr>
          <a:lstStyle/>
          <a:p>
            <a:pPr marL="342900" lvl="2" indent="-342900">
              <a:lnSpc>
                <a:spcPts val="3000"/>
              </a:lnSpc>
            </a:pPr>
            <a:r>
              <a:rPr lang="zh-CN" altLang="en-US" sz="2800" dirty="0" smtClean="0">
                <a:latin typeface="楷体" panose="02010609060101010101" pitchFamily="49" charset="-122"/>
                <a:ea typeface="楷体" panose="02010609060101010101" pitchFamily="49" charset="-122"/>
              </a:rPr>
              <a:t>①</a:t>
            </a:r>
            <a:r>
              <a:rPr lang="zh-CN" altLang="zh-CN" sz="2800" dirty="0">
                <a:latin typeface="楷体" panose="02010609060101010101" pitchFamily="49" charset="-122"/>
                <a:ea typeface="楷体" panose="02010609060101010101" pitchFamily="49" charset="-122"/>
              </a:rPr>
              <a:t>学校应成立生活补助评审小组。评审小组结合本校家庭经济困难学生认定情情况，组织评审，提出本校当年享受生活费补助初步名单，报学校学生资助工作领导小组审定</a:t>
            </a:r>
            <a:r>
              <a:rPr lang="zh-CN"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评审材料及评审报告存档备查。</a:t>
            </a:r>
            <a:endParaRPr lang="en-US" altLang="zh-CN" sz="2800" dirty="0" smtClean="0">
              <a:latin typeface="楷体" panose="02010609060101010101" pitchFamily="49" charset="-122"/>
              <a:ea typeface="楷体" panose="02010609060101010101" pitchFamily="49" charset="-122"/>
            </a:endParaRPr>
          </a:p>
          <a:p>
            <a:pPr marL="342900" lvl="2" indent="-342900">
              <a:lnSpc>
                <a:spcPts val="3000"/>
              </a:lnSpc>
            </a:pPr>
            <a:r>
              <a:rPr lang="zh-CN" altLang="en-US" sz="2800" dirty="0">
                <a:latin typeface="楷体" panose="02010609060101010101" pitchFamily="49" charset="-122"/>
                <a:ea typeface="楷体" panose="02010609060101010101" pitchFamily="49" charset="-122"/>
              </a:rPr>
              <a:t>②</a:t>
            </a:r>
            <a:r>
              <a:rPr lang="zh-CN" altLang="zh-CN" sz="2800" dirty="0">
                <a:latin typeface="楷体" panose="02010609060101010101" pitchFamily="49" charset="-122"/>
                <a:ea typeface="楷体" panose="02010609060101010101" pitchFamily="49" charset="-122"/>
              </a:rPr>
              <a:t>学生资助工作领导小组审定结果在校内进行不少于</a:t>
            </a: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个工作日的公示。公示信息为学生姓名、年级、班级、受助</a:t>
            </a:r>
            <a:r>
              <a:rPr lang="zh-CN" altLang="zh-CN" sz="2800" dirty="0" smtClean="0">
                <a:latin typeface="楷体" panose="02010609060101010101" pitchFamily="49" charset="-122"/>
                <a:ea typeface="楷体" panose="02010609060101010101" pitchFamily="49" charset="-122"/>
              </a:rPr>
              <a:t>金额。</a:t>
            </a:r>
            <a:r>
              <a:rPr lang="zh-CN" altLang="zh-CN" sz="2800" dirty="0">
                <a:latin typeface="楷体" panose="02010609060101010101" pitchFamily="49" charset="-122"/>
                <a:ea typeface="楷体" panose="02010609060101010101" pitchFamily="49" charset="-122"/>
              </a:rPr>
              <a:t>公示无异议后，确定生活费受助学生名单。</a:t>
            </a:r>
            <a:endParaRPr lang="zh-CN" altLang="en-US" sz="2800"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5" name="图片 4"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2800" dirty="0" smtClean="0">
                <a:latin typeface="+mn-ea"/>
                <a:ea typeface="+mn-ea"/>
              </a:rPr>
              <a:t>2.</a:t>
            </a:r>
            <a:r>
              <a:rPr lang="zh-CN" altLang="en-US" sz="2800" dirty="0" smtClean="0">
                <a:latin typeface="+mn-ea"/>
                <a:ea typeface="+mn-ea"/>
              </a:rPr>
              <a:t>资金拨付</a:t>
            </a:r>
            <a:endParaRPr lang="zh-CN" altLang="en-US" sz="2800" dirty="0">
              <a:latin typeface="+mn-ea"/>
              <a:ea typeface="+mn-ea"/>
            </a:endParaRPr>
          </a:p>
        </p:txBody>
      </p:sp>
      <p:sp>
        <p:nvSpPr>
          <p:cNvPr id="3" name="内容占位符 2"/>
          <p:cNvSpPr>
            <a:spLocks noGrp="1"/>
          </p:cNvSpPr>
          <p:nvPr>
            <p:ph idx="1"/>
          </p:nvPr>
        </p:nvSpPr>
        <p:spPr>
          <a:xfrm>
            <a:off x="457200" y="915566"/>
            <a:ext cx="8229600" cy="3679057"/>
          </a:xfrm>
        </p:spPr>
        <p:txBody>
          <a:bodyPr>
            <a:normAutofit fontScale="77500" lnSpcReduction="20000"/>
          </a:bodyPr>
          <a:lstStyle/>
          <a:p>
            <a:pPr>
              <a:lnSpc>
                <a:spcPts val="2500"/>
              </a:lnSpc>
            </a:pPr>
            <a:r>
              <a:rPr lang="zh-CN" altLang="en-US" sz="2400" dirty="0" smtClean="0">
                <a:latin typeface="楷体" panose="02010609060101010101" pitchFamily="49" charset="-122"/>
                <a:ea typeface="楷体" panose="02010609060101010101" pitchFamily="49" charset="-122"/>
              </a:rPr>
              <a:t>①春季拨付流程：</a:t>
            </a:r>
            <a:endParaRPr lang="en-US" altLang="zh-CN" sz="2400" dirty="0" smtClean="0">
              <a:latin typeface="楷体" panose="02010609060101010101" pitchFamily="49" charset="-122"/>
              <a:ea typeface="楷体" panose="02010609060101010101" pitchFamily="49" charset="-122"/>
            </a:endParaRPr>
          </a:p>
          <a:p>
            <a:pPr>
              <a:lnSpc>
                <a:spcPts val="2500"/>
              </a:lnSpc>
            </a:pPr>
            <a:r>
              <a:rPr lang="en-US" altLang="zh-CN" sz="2400" dirty="0">
                <a:latin typeface="楷体" panose="02010609060101010101" pitchFamily="49" charset="-122"/>
                <a:ea typeface="楷体" panose="02010609060101010101" pitchFamily="49" charset="-122"/>
              </a:rPr>
              <a:t>a)</a:t>
            </a:r>
            <a:r>
              <a:rPr lang="zh-CN" altLang="zh-CN" sz="2400" dirty="0">
                <a:latin typeface="楷体" panose="02010609060101010101" pitchFamily="49" charset="-122"/>
                <a:ea typeface="楷体" panose="02010609060101010101" pitchFamily="49" charset="-122"/>
              </a:rPr>
              <a:t> 每年</a:t>
            </a:r>
            <a:r>
              <a:rPr lang="en-US" altLang="zh-CN" sz="2400" dirty="0">
                <a:latin typeface="楷体" panose="02010609060101010101" pitchFamily="49" charset="-122"/>
                <a:ea typeface="楷体" panose="02010609060101010101" pitchFamily="49" charset="-122"/>
              </a:rPr>
              <a:t>12</a:t>
            </a:r>
            <a:r>
              <a:rPr lang="zh-CN" altLang="zh-CN"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31</a:t>
            </a:r>
            <a:r>
              <a:rPr lang="zh-CN" altLang="zh-CN" sz="2400" dirty="0">
                <a:latin typeface="楷体" panose="02010609060101010101" pitchFamily="49" charset="-122"/>
                <a:ea typeface="楷体" panose="02010609060101010101" pitchFamily="49" charset="-122"/>
              </a:rPr>
              <a:t>日前，市财政局、教育局按补助资金总额的一定比例，提前下达次年各区县、市属义务段学校生活费补助市级以上应承担</a:t>
            </a:r>
            <a:r>
              <a:rPr lang="zh-CN" altLang="zh-CN" sz="2400" dirty="0" smtClean="0">
                <a:latin typeface="楷体" panose="02010609060101010101" pitchFamily="49" charset="-122"/>
                <a:ea typeface="楷体" panose="02010609060101010101" pitchFamily="49" charset="-122"/>
              </a:rPr>
              <a:t>资金</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a:lnSpc>
                <a:spcPts val="2500"/>
              </a:lnSpc>
            </a:pPr>
            <a:r>
              <a:rPr lang="en-US" altLang="zh-CN" sz="2400" dirty="0">
                <a:latin typeface="楷体" panose="02010609060101010101" pitchFamily="49" charset="-122"/>
                <a:ea typeface="楷体" panose="02010609060101010101" pitchFamily="49" charset="-122"/>
              </a:rPr>
              <a:t>b)</a:t>
            </a:r>
            <a:r>
              <a:rPr lang="zh-CN" altLang="zh-CN" sz="2400" dirty="0">
                <a:latin typeface="楷体" panose="02010609060101010101" pitchFamily="49" charset="-122"/>
                <a:ea typeface="楷体" panose="02010609060101010101" pitchFamily="49" charset="-122"/>
              </a:rPr>
              <a:t> 每年</a:t>
            </a:r>
            <a:r>
              <a:rPr lang="en-US" altLang="zh-CN" sz="2400" dirty="0">
                <a:latin typeface="楷体" panose="02010609060101010101" pitchFamily="49" charset="-122"/>
                <a:ea typeface="楷体" panose="02010609060101010101" pitchFamily="49" charset="-122"/>
              </a:rPr>
              <a:t>3</a:t>
            </a:r>
            <a:r>
              <a:rPr lang="zh-CN" altLang="zh-CN"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31</a:t>
            </a:r>
            <a:r>
              <a:rPr lang="zh-CN" altLang="zh-CN" sz="2400" dirty="0">
                <a:latin typeface="楷体" panose="02010609060101010101" pitchFamily="49" charset="-122"/>
                <a:ea typeface="楷体" panose="02010609060101010101" pitchFamily="49" charset="-122"/>
              </a:rPr>
              <a:t>日前，区县财政、教育部门将上级下达的资金和本级财政应承担资金下达所属义务段学校</a:t>
            </a:r>
            <a:r>
              <a:rPr lang="zh-CN" altLang="zh-CN"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a:lnSpc>
                <a:spcPts val="2500"/>
              </a:lnSpc>
            </a:pPr>
            <a:r>
              <a:rPr lang="zh-CN" altLang="en-US" sz="2400" dirty="0" smtClean="0">
                <a:latin typeface="楷体" panose="02010609060101010101" pitchFamily="49" charset="-122"/>
                <a:ea typeface="楷体" panose="02010609060101010101" pitchFamily="49" charset="-122"/>
              </a:rPr>
              <a:t>②秋季拨付流程：</a:t>
            </a:r>
            <a:endParaRPr lang="en-US" altLang="zh-CN" sz="2400" dirty="0" smtClean="0">
              <a:latin typeface="楷体" panose="02010609060101010101" pitchFamily="49" charset="-122"/>
              <a:ea typeface="楷体" panose="02010609060101010101" pitchFamily="49" charset="-122"/>
            </a:endParaRPr>
          </a:p>
          <a:p>
            <a:pPr>
              <a:lnSpc>
                <a:spcPts val="2500"/>
              </a:lnSpc>
            </a:pPr>
            <a:r>
              <a:rPr lang="en-US" altLang="zh-CN" sz="2400" dirty="0">
                <a:latin typeface="楷体" panose="02010609060101010101" pitchFamily="49" charset="-122"/>
                <a:ea typeface="楷体" panose="02010609060101010101" pitchFamily="49" charset="-122"/>
              </a:rPr>
              <a:t>a)</a:t>
            </a:r>
            <a:r>
              <a:rPr lang="zh-CN" altLang="zh-CN" sz="2400" dirty="0">
                <a:latin typeface="楷体" panose="02010609060101010101" pitchFamily="49" charset="-122"/>
                <a:ea typeface="楷体" panose="02010609060101010101" pitchFamily="49" charset="-122"/>
              </a:rPr>
              <a:t>每年</a:t>
            </a:r>
            <a:r>
              <a:rPr lang="en-US" altLang="zh-CN" sz="2400" dirty="0">
                <a:latin typeface="楷体" panose="02010609060101010101" pitchFamily="49" charset="-122"/>
                <a:ea typeface="楷体" panose="02010609060101010101" pitchFamily="49" charset="-122"/>
              </a:rPr>
              <a:t>8</a:t>
            </a:r>
            <a:r>
              <a:rPr lang="zh-CN" altLang="zh-CN"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31</a:t>
            </a:r>
            <a:r>
              <a:rPr lang="zh-CN" altLang="zh-CN" sz="2400" dirty="0">
                <a:latin typeface="楷体" panose="02010609060101010101" pitchFamily="49" charset="-122"/>
                <a:ea typeface="楷体" panose="02010609060101010101" pitchFamily="49" charset="-122"/>
              </a:rPr>
              <a:t>日前，市财政局、教育局对当年</a:t>
            </a:r>
            <a:r>
              <a:rPr lang="zh-CN" altLang="zh-CN" sz="2400" dirty="0" smtClean="0">
                <a:latin typeface="楷体" panose="02010609060101010101" pitchFamily="49" charset="-122"/>
                <a:ea typeface="楷体" panose="02010609060101010101" pitchFamily="49" charset="-122"/>
              </a:rPr>
              <a:t>全市</a:t>
            </a:r>
            <a:r>
              <a:rPr lang="zh-CN" altLang="en-US" sz="2400" dirty="0" smtClean="0">
                <a:latin typeface="楷体" panose="02010609060101010101" pitchFamily="49" charset="-122"/>
                <a:ea typeface="楷体" panose="02010609060101010101" pitchFamily="49" charset="-122"/>
              </a:rPr>
              <a:t>义务教育生活费补助资金</a:t>
            </a:r>
            <a:r>
              <a:rPr lang="zh-CN" altLang="zh-CN" sz="2400" dirty="0" smtClean="0">
                <a:latin typeface="楷体" panose="02010609060101010101" pitchFamily="49" charset="-122"/>
                <a:ea typeface="楷体" panose="02010609060101010101" pitchFamily="49" charset="-122"/>
              </a:rPr>
              <a:t>进行</a:t>
            </a:r>
            <a:r>
              <a:rPr lang="zh-CN" altLang="zh-CN" sz="2400" dirty="0">
                <a:latin typeface="楷体" panose="02010609060101010101" pitchFamily="49" charset="-122"/>
                <a:ea typeface="楷体" panose="02010609060101010101" pitchFamily="49" charset="-122"/>
              </a:rPr>
              <a:t>清算，据实追加资金。</a:t>
            </a:r>
            <a:endParaRPr lang="zh-CN" altLang="zh-CN" sz="2400" dirty="0">
              <a:latin typeface="楷体" panose="02010609060101010101" pitchFamily="49" charset="-122"/>
              <a:ea typeface="楷体" panose="02010609060101010101" pitchFamily="49" charset="-122"/>
            </a:endParaRPr>
          </a:p>
          <a:p>
            <a:pPr>
              <a:lnSpc>
                <a:spcPts val="2500"/>
              </a:lnSpc>
            </a:pPr>
            <a:r>
              <a:rPr lang="en-US" altLang="zh-CN" sz="2400" dirty="0">
                <a:latin typeface="楷体" panose="02010609060101010101" pitchFamily="49" charset="-122"/>
                <a:ea typeface="楷体" panose="02010609060101010101" pitchFamily="49" charset="-122"/>
              </a:rPr>
              <a:t>b)10</a:t>
            </a:r>
            <a:r>
              <a:rPr lang="zh-CN" altLang="zh-CN"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31</a:t>
            </a:r>
            <a:r>
              <a:rPr lang="zh-CN" altLang="zh-CN" sz="2400" dirty="0">
                <a:latin typeface="楷体" panose="02010609060101010101" pitchFamily="49" charset="-122"/>
                <a:ea typeface="楷体" panose="02010609060101010101" pitchFamily="49" charset="-122"/>
              </a:rPr>
              <a:t>日前，区县财政、教育部门将上级下达的资金和本级财政应承担资金下达</a:t>
            </a:r>
            <a:r>
              <a:rPr lang="zh-CN" altLang="zh-CN" sz="2400" dirty="0" smtClean="0">
                <a:latin typeface="楷体" panose="02010609060101010101" pitchFamily="49" charset="-122"/>
                <a:ea typeface="楷体" panose="02010609060101010101" pitchFamily="49" charset="-122"/>
              </a:rPr>
              <a:t>所属</a:t>
            </a:r>
            <a:r>
              <a:rPr lang="zh-CN" altLang="en-US" sz="2400" dirty="0" smtClean="0">
                <a:latin typeface="楷体" panose="02010609060101010101" pitchFamily="49" charset="-122"/>
                <a:ea typeface="楷体" panose="02010609060101010101" pitchFamily="49" charset="-122"/>
              </a:rPr>
              <a:t>义务段学校</a:t>
            </a:r>
            <a:r>
              <a:rPr lang="zh-CN" altLang="zh-CN" sz="2400" dirty="0" smtClean="0">
                <a:latin typeface="楷体" panose="02010609060101010101" pitchFamily="49" charset="-122"/>
                <a:ea typeface="楷体" panose="02010609060101010101" pitchFamily="49" charset="-122"/>
              </a:rPr>
              <a:t>。</a:t>
            </a:r>
            <a:endParaRPr lang="zh-CN" altLang="zh-CN" sz="2400" dirty="0">
              <a:latin typeface="楷体" panose="02010609060101010101" pitchFamily="49" charset="-122"/>
              <a:ea typeface="楷体" panose="02010609060101010101" pitchFamily="49" charset="-122"/>
            </a:endParaRPr>
          </a:p>
          <a:p>
            <a:pPr>
              <a:lnSpc>
                <a:spcPts val="2500"/>
              </a:lnSpc>
            </a:pPr>
            <a:endParaRPr lang="en-US" altLang="zh-CN" sz="2800" dirty="0" smtClean="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6" name="图片 5"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2800" dirty="0" smtClean="0">
                <a:latin typeface="+mn-ea"/>
                <a:ea typeface="+mn-ea"/>
              </a:rPr>
              <a:t>3.</a:t>
            </a:r>
            <a:r>
              <a:rPr lang="zh-CN" altLang="en-US" sz="2800" dirty="0" smtClean="0">
                <a:latin typeface="+mn-ea"/>
                <a:ea typeface="+mn-ea"/>
              </a:rPr>
              <a:t>资金发放</a:t>
            </a:r>
            <a:endParaRPr lang="zh-CN" altLang="en-US" sz="2800" dirty="0">
              <a:latin typeface="+mn-ea"/>
              <a:ea typeface="+mn-ea"/>
            </a:endParaRPr>
          </a:p>
        </p:txBody>
      </p:sp>
      <p:sp>
        <p:nvSpPr>
          <p:cNvPr id="3" name="内容占位符 2"/>
          <p:cNvSpPr>
            <a:spLocks noGrp="1"/>
          </p:cNvSpPr>
          <p:nvPr>
            <p:ph idx="1"/>
          </p:nvPr>
        </p:nvSpPr>
        <p:spPr/>
        <p:txBody>
          <a:bodyPr/>
          <a:lstStyle/>
          <a:p>
            <a:pPr marL="342900" lvl="2" indent="-342900">
              <a:lnSpc>
                <a:spcPts val="4000"/>
              </a:lnSpc>
            </a:pPr>
            <a:r>
              <a:rPr lang="zh-CN" altLang="en-US" sz="2800" dirty="0">
                <a:latin typeface="楷体" panose="02010609060101010101" pitchFamily="49" charset="-122"/>
                <a:ea typeface="楷体" panose="02010609060101010101" pitchFamily="49" charset="-122"/>
              </a:rPr>
              <a:t>①</a:t>
            </a:r>
            <a:r>
              <a:rPr lang="zh-CN" altLang="zh-CN" sz="2800" dirty="0" smtClean="0">
                <a:latin typeface="楷体" panose="02010609060101010101" pitchFamily="49" charset="-122"/>
                <a:ea typeface="楷体" panose="02010609060101010101" pitchFamily="49" charset="-122"/>
              </a:rPr>
              <a:t>政府</a:t>
            </a:r>
            <a:r>
              <a:rPr lang="zh-CN" altLang="zh-CN" sz="2800" dirty="0">
                <a:latin typeface="楷体" panose="02010609060101010101" pitchFamily="49" charset="-122"/>
                <a:ea typeface="楷体" panose="02010609060101010101" pitchFamily="49" charset="-122"/>
              </a:rPr>
              <a:t>助学金</a:t>
            </a:r>
            <a:r>
              <a:rPr lang="zh-CN" altLang="zh-CN" sz="2800" dirty="0" smtClean="0">
                <a:latin typeface="楷体" panose="02010609060101010101" pitchFamily="49" charset="-122"/>
                <a:ea typeface="楷体" panose="02010609060101010101" pitchFamily="49" charset="-122"/>
              </a:rPr>
              <a:t>通过</a:t>
            </a:r>
            <a:r>
              <a:rPr lang="zh-CN" altLang="en-US" sz="2800" dirty="0" smtClean="0">
                <a:latin typeface="楷体" panose="02010609060101010101" pitchFamily="49" charset="-122"/>
                <a:ea typeface="楷体" panose="02010609060101010101" pitchFamily="49" charset="-122"/>
              </a:rPr>
              <a:t>社保卡</a:t>
            </a:r>
            <a:r>
              <a:rPr lang="zh-CN" altLang="zh-CN" sz="2800" dirty="0" smtClean="0">
                <a:latin typeface="楷体" panose="02010609060101010101" pitchFamily="49" charset="-122"/>
                <a:ea typeface="楷体" panose="02010609060101010101" pitchFamily="49" charset="-122"/>
              </a:rPr>
              <a:t>发放</a:t>
            </a:r>
            <a:r>
              <a:rPr lang="zh-CN" altLang="zh-CN" sz="2800" dirty="0">
                <a:latin typeface="楷体" panose="02010609060101010101" pitchFamily="49" charset="-122"/>
                <a:ea typeface="楷体" panose="02010609060101010101" pitchFamily="49" charset="-122"/>
              </a:rPr>
              <a:t>给</a:t>
            </a:r>
            <a:r>
              <a:rPr lang="zh-CN" altLang="zh-CN" sz="2800" dirty="0" smtClean="0">
                <a:latin typeface="楷体" panose="02010609060101010101" pitchFamily="49" charset="-122"/>
                <a:ea typeface="楷体" panose="02010609060101010101" pitchFamily="49" charset="-122"/>
              </a:rPr>
              <a:t>受助</a:t>
            </a:r>
            <a:r>
              <a:rPr lang="zh-CN" altLang="en-US" sz="2800" dirty="0" smtClean="0">
                <a:latin typeface="楷体" panose="02010609060101010101" pitchFamily="49" charset="-122"/>
                <a:ea typeface="楷体" panose="02010609060101010101" pitchFamily="49" charset="-122"/>
              </a:rPr>
              <a:t>学生</a:t>
            </a:r>
            <a:r>
              <a:rPr lang="zh-CN" altLang="zh-CN" sz="2800" dirty="0" smtClean="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pPr marL="342900" lvl="2" indent="-342900">
              <a:lnSpc>
                <a:spcPts val="4000"/>
              </a:lnSpc>
            </a:pPr>
            <a:r>
              <a:rPr lang="zh-CN" altLang="en-US" sz="2800" dirty="0" smtClean="0">
                <a:latin typeface="楷体" panose="02010609060101010101" pitchFamily="49" charset="-122"/>
                <a:ea typeface="楷体" panose="02010609060101010101" pitchFamily="49" charset="-122"/>
              </a:rPr>
              <a:t>②</a:t>
            </a:r>
            <a:r>
              <a:rPr lang="zh-CN" altLang="zh-CN" sz="2800" dirty="0">
                <a:latin typeface="楷体" panose="02010609060101010101" pitchFamily="49" charset="-122"/>
                <a:ea typeface="楷体" panose="02010609060101010101" pitchFamily="49" charset="-122"/>
              </a:rPr>
              <a:t>每年</a:t>
            </a:r>
            <a:r>
              <a:rPr lang="en-US" altLang="zh-CN" sz="2800" dirty="0">
                <a:latin typeface="楷体" panose="02010609060101010101" pitchFamily="49" charset="-122"/>
                <a:ea typeface="楷体" panose="02010609060101010101" pitchFamily="49" charset="-122"/>
              </a:rPr>
              <a:t>4</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30</a:t>
            </a:r>
            <a:r>
              <a:rPr lang="zh-CN" altLang="zh-CN" sz="2800" dirty="0">
                <a:latin typeface="楷体" panose="02010609060101010101" pitchFamily="49" charset="-122"/>
                <a:ea typeface="楷体" panose="02010609060101010101" pitchFamily="49" charset="-122"/>
              </a:rPr>
              <a:t>日前，各区县、学校将春季学期生活费补助发放到学生社保卡</a:t>
            </a:r>
            <a:r>
              <a:rPr lang="zh-CN" altLang="zh-CN" sz="2800" dirty="0" smtClean="0">
                <a:latin typeface="楷体" panose="02010609060101010101" pitchFamily="49" charset="-122"/>
                <a:ea typeface="楷体" panose="02010609060101010101" pitchFamily="49" charset="-122"/>
              </a:rPr>
              <a:t>上</a:t>
            </a:r>
            <a:r>
              <a:rPr lang="zh-CN" altLang="en-US" sz="2800" dirty="0" smtClean="0">
                <a:latin typeface="楷体" panose="02010609060101010101" pitchFamily="49" charset="-122"/>
                <a:ea typeface="楷体" panose="02010609060101010101" pitchFamily="49" charset="-122"/>
              </a:rPr>
              <a:t>；</a:t>
            </a:r>
            <a:r>
              <a:rPr lang="en-US" altLang="zh-CN" sz="2800" dirty="0" smtClean="0">
                <a:latin typeface="楷体" panose="02010609060101010101" pitchFamily="49" charset="-122"/>
                <a:ea typeface="楷体" panose="02010609060101010101" pitchFamily="49" charset="-122"/>
              </a:rPr>
              <a:t>11</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30</a:t>
            </a:r>
            <a:r>
              <a:rPr lang="zh-CN" altLang="zh-CN" sz="2800" dirty="0">
                <a:latin typeface="楷体" panose="02010609060101010101" pitchFamily="49" charset="-122"/>
                <a:ea typeface="楷体" panose="02010609060101010101" pitchFamily="49" charset="-122"/>
              </a:rPr>
              <a:t>日前，各区县、学校将秋季学期生活费补助发放到学生社保卡上。</a:t>
            </a:r>
            <a:endParaRPr lang="zh-CN" altLang="en-US" sz="2800"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descr="logo_副本.png"/>
          <p:cNvPicPr>
            <a:picLocks noChangeAspect="1"/>
          </p:cNvPicPr>
          <p:nvPr/>
        </p:nvPicPr>
        <p:blipFill>
          <a:blip r:embed="rId1"/>
          <a:stretch>
            <a:fillRect/>
          </a:stretch>
        </p:blipFill>
        <p:spPr>
          <a:xfrm>
            <a:off x="8028384" y="267494"/>
            <a:ext cx="647700" cy="7143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lgn="l" rtl="0">
              <a:spcBef>
                <a:spcPct val="0"/>
              </a:spcBef>
            </a:pPr>
            <a:r>
              <a:rPr lang="zh-CN" altLang="en-US" sz="2800" dirty="0" smtClean="0">
                <a:latin typeface="+mn-ea"/>
                <a:ea typeface="+mn-ea"/>
              </a:rPr>
              <a:t>四、</a:t>
            </a:r>
            <a:r>
              <a:rPr lang="zh-CN" altLang="zh-CN" sz="2800" dirty="0" smtClean="0">
                <a:latin typeface="+mn-ea"/>
                <a:ea typeface="+mn-ea"/>
              </a:rPr>
              <a:t>备案</a:t>
            </a:r>
            <a:br>
              <a:rPr lang="zh-CN" altLang="zh-CN" sz="1400" dirty="0"/>
            </a:br>
            <a:endParaRPr lang="zh-CN" altLang="en-US" dirty="0"/>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a:solidFill>
                <a:prstClr val="black">
                  <a:tint val="75000"/>
                </a:prstClr>
              </a:solidFill>
            </a:endParaRPr>
          </a:p>
        </p:txBody>
      </p:sp>
      <p:pic>
        <p:nvPicPr>
          <p:cNvPr id="5" name="图片 4" descr="logo_副本.png"/>
          <p:cNvPicPr>
            <a:picLocks noChangeAspect="1"/>
          </p:cNvPicPr>
          <p:nvPr/>
        </p:nvPicPr>
        <p:blipFill>
          <a:blip r:embed="rId1"/>
          <a:stretch>
            <a:fillRect/>
          </a:stretch>
        </p:blipFill>
        <p:spPr>
          <a:xfrm>
            <a:off x="8028384" y="267494"/>
            <a:ext cx="647700" cy="714375"/>
          </a:xfrm>
          <a:prstGeom prst="rect">
            <a:avLst/>
          </a:prstGeom>
        </p:spPr>
      </p:pic>
      <p:sp>
        <p:nvSpPr>
          <p:cNvPr id="6" name="内容占位符 5"/>
          <p:cNvSpPr>
            <a:spLocks noGrp="1"/>
          </p:cNvSpPr>
          <p:nvPr>
            <p:ph idx="1"/>
          </p:nvPr>
        </p:nvSpPr>
        <p:spPr/>
        <p:txBody>
          <a:bodyPr/>
          <a:lstStyle/>
          <a:p>
            <a:pPr>
              <a:lnSpc>
                <a:spcPts val="3600"/>
              </a:lnSpc>
            </a:pPr>
            <a:r>
              <a:rPr lang="en-US" altLang="zh-CN" sz="2800" dirty="0">
                <a:latin typeface="楷体" panose="02010609060101010101" pitchFamily="49" charset="-122"/>
                <a:ea typeface="楷体" panose="02010609060101010101" pitchFamily="49" charset="-122"/>
              </a:rPr>
              <a:t>5</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15</a:t>
            </a:r>
            <a:r>
              <a:rPr lang="zh-CN" altLang="zh-CN" sz="2800" dirty="0">
                <a:latin typeface="楷体" panose="02010609060101010101" pitchFamily="49" charset="-122"/>
                <a:ea typeface="楷体" panose="02010609060101010101" pitchFamily="49" charset="-122"/>
              </a:rPr>
              <a:t>日前</a:t>
            </a:r>
            <a:r>
              <a:rPr lang="en-US" altLang="zh-CN" sz="2800" dirty="0">
                <a:latin typeface="楷体" panose="02010609060101010101" pitchFamily="49" charset="-122"/>
                <a:ea typeface="楷体" panose="02010609060101010101" pitchFamily="49" charset="-122"/>
              </a:rPr>
              <a:t>, 12</a:t>
            </a:r>
            <a:r>
              <a:rPr lang="zh-CN" altLang="zh-CN"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15</a:t>
            </a:r>
            <a:r>
              <a:rPr lang="zh-CN" altLang="zh-CN" sz="2800" dirty="0">
                <a:latin typeface="楷体" panose="02010609060101010101" pitchFamily="49" charset="-122"/>
                <a:ea typeface="楷体" panose="02010609060101010101" pitchFamily="49" charset="-122"/>
              </a:rPr>
              <a:t>日前义务段学校分别将春季和秋季学期生活费补助发放情况通过全国学生资助信息管理系统备案，并填写义务教育生活费补助汇总</a:t>
            </a:r>
            <a:r>
              <a:rPr lang="zh-CN" altLang="zh-CN" sz="2800" dirty="0" smtClean="0">
                <a:latin typeface="楷体" panose="02010609060101010101" pitchFamily="49" charset="-122"/>
                <a:ea typeface="楷体" panose="02010609060101010101" pitchFamily="49" charset="-122"/>
              </a:rPr>
              <a:t>表、</a:t>
            </a:r>
            <a:r>
              <a:rPr lang="zh-CN" altLang="zh-CN" sz="2800" dirty="0">
                <a:latin typeface="楷体" panose="02010609060101010101" pitchFamily="49" charset="-122"/>
                <a:ea typeface="楷体" panose="02010609060101010101" pitchFamily="49" charset="-122"/>
              </a:rPr>
              <a:t>义务教育生活费补助到位发放</a:t>
            </a:r>
            <a:r>
              <a:rPr lang="zh-CN" altLang="zh-CN" sz="2800" dirty="0" smtClean="0">
                <a:latin typeface="楷体" panose="02010609060101010101" pitchFamily="49" charset="-122"/>
                <a:ea typeface="楷体" panose="02010609060101010101" pitchFamily="49" charset="-122"/>
              </a:rPr>
              <a:t>统计表</a:t>
            </a:r>
            <a:r>
              <a:rPr lang="zh-CN" altLang="en-US" sz="2800" dirty="0" smtClean="0">
                <a:latin typeface="楷体" panose="02010609060101010101" pitchFamily="49" charset="-122"/>
                <a:ea typeface="楷体" panose="02010609060101010101" pitchFamily="49" charset="-122"/>
              </a:rPr>
              <a:t>，</a:t>
            </a:r>
            <a:r>
              <a:rPr lang="zh-CN" altLang="zh-CN" sz="2800" dirty="0" smtClean="0">
                <a:latin typeface="楷体" panose="02010609060101010101" pitchFamily="49" charset="-122"/>
                <a:ea typeface="楷体" panose="02010609060101010101" pitchFamily="49" charset="-122"/>
              </a:rPr>
              <a:t>并</a:t>
            </a:r>
            <a:r>
              <a:rPr lang="zh-CN" altLang="zh-CN" sz="2800" dirty="0">
                <a:latin typeface="楷体" panose="02010609060101010101" pitchFamily="49" charset="-122"/>
                <a:ea typeface="楷体" panose="02010609060101010101" pitchFamily="49" charset="-122"/>
              </a:rPr>
              <a:t>逐级上报省学生资助管理机构。</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_副本.png"/>
          <p:cNvPicPr>
            <a:picLocks noChangeAspect="1"/>
          </p:cNvPicPr>
          <p:nvPr/>
        </p:nvPicPr>
        <p:blipFill>
          <a:blip r:embed="rId1"/>
          <a:stretch>
            <a:fillRect/>
          </a:stretch>
        </p:blipFill>
        <p:spPr>
          <a:xfrm>
            <a:off x="8028384" y="267494"/>
            <a:ext cx="647700" cy="714375"/>
          </a:xfrm>
          <a:prstGeom prst="rect">
            <a:avLst/>
          </a:prstGeom>
        </p:spPr>
      </p:pic>
      <p:grpSp>
        <p:nvGrpSpPr>
          <p:cNvPr id="39" name="组合 38"/>
          <p:cNvGrpSpPr/>
          <p:nvPr/>
        </p:nvGrpSpPr>
        <p:grpSpPr>
          <a:xfrm>
            <a:off x="2950695" y="1669951"/>
            <a:ext cx="4385225" cy="1880059"/>
            <a:chOff x="1979712" y="1563638"/>
            <a:chExt cx="4385225" cy="1880059"/>
          </a:xfrm>
        </p:grpSpPr>
        <p:grpSp>
          <p:nvGrpSpPr>
            <p:cNvPr id="20" name="组合 80"/>
            <p:cNvGrpSpPr/>
            <p:nvPr/>
          </p:nvGrpSpPr>
          <p:grpSpPr>
            <a:xfrm>
              <a:off x="1979712" y="1908151"/>
              <a:ext cx="1535551" cy="153554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62"/>
            <p:cNvGrpSpPr/>
            <p:nvPr/>
          </p:nvGrpSpPr>
          <p:grpSpPr>
            <a:xfrm>
              <a:off x="2289678" y="1563638"/>
              <a:ext cx="4075259" cy="1771769"/>
              <a:chOff x="2581707" y="1339552"/>
              <a:chExt cx="4075259" cy="1771769"/>
            </a:xfrm>
          </p:grpSpPr>
          <p:sp>
            <p:nvSpPr>
              <p:cNvPr id="22" name="矩形 21"/>
              <p:cNvSpPr/>
              <p:nvPr/>
            </p:nvSpPr>
            <p:spPr>
              <a:xfrm>
                <a:off x="2581707" y="1950037"/>
                <a:ext cx="889987" cy="938719"/>
              </a:xfrm>
              <a:prstGeom prst="rect">
                <a:avLst/>
              </a:prstGeom>
            </p:spPr>
            <p:txBody>
              <a:bodyPr wrap="none">
                <a:spAutoFit/>
              </a:bodyPr>
              <a:lstStyle/>
              <a:p>
                <a:r>
                  <a:rPr lang="zh-CN" altLang="en-US" sz="5500" b="1" dirty="0" smtClean="0">
                    <a:solidFill>
                      <a:schemeClr val="accent2">
                        <a:lumMod val="75000"/>
                      </a:schemeClr>
                    </a:solidFill>
                    <a:latin typeface="微软雅黑" panose="020B0503020204020204" pitchFamily="34" charset="-122"/>
                    <a:ea typeface="微软雅黑" panose="020B0503020204020204" pitchFamily="34" charset="-122"/>
                  </a:rPr>
                  <a:t>谢</a:t>
                </a:r>
                <a:endParaRPr lang="zh-CN" altLang="en-US" sz="5500" b="1" dirty="0">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3" name="组合 77"/>
              <p:cNvGrpSpPr/>
              <p:nvPr/>
            </p:nvGrpSpPr>
            <p:grpSpPr>
              <a:xfrm>
                <a:off x="3279853" y="1339552"/>
                <a:ext cx="1220973" cy="1220969"/>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组合 83"/>
              <p:cNvGrpSpPr/>
              <p:nvPr/>
            </p:nvGrpSpPr>
            <p:grpSpPr>
              <a:xfrm>
                <a:off x="5121415" y="1575775"/>
                <a:ext cx="1535551" cy="153554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5" name="矩形 24"/>
              <p:cNvSpPr/>
              <p:nvPr/>
            </p:nvSpPr>
            <p:spPr>
              <a:xfrm>
                <a:off x="3423869" y="1411560"/>
                <a:ext cx="868093" cy="923330"/>
              </a:xfrm>
              <a:prstGeom prst="rect">
                <a:avLst/>
              </a:prstGeom>
            </p:spPr>
            <p:txBody>
              <a:bodyPr wrap="square">
                <a:spAutoFit/>
              </a:bodyPr>
              <a:lstStyle/>
              <a:p>
                <a:r>
                  <a:rPr lang="zh-CN" altLang="en-US" sz="5400" b="1" dirty="0" smtClean="0">
                    <a:solidFill>
                      <a:schemeClr val="accent2">
                        <a:lumMod val="75000"/>
                      </a:schemeClr>
                    </a:solidFill>
                    <a:latin typeface="微软雅黑" panose="020B0503020204020204" pitchFamily="34" charset="-122"/>
                    <a:ea typeface="微软雅黑" panose="020B0503020204020204" pitchFamily="34" charset="-122"/>
                  </a:rPr>
                  <a:t>谢</a:t>
                </a:r>
                <a:endParaRPr lang="zh-CN" altLang="en-US" sz="5400"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450628" y="1869893"/>
                <a:ext cx="889987" cy="938719"/>
              </a:xfrm>
              <a:prstGeom prst="rect">
                <a:avLst/>
              </a:prstGeom>
            </p:spPr>
            <p:txBody>
              <a:bodyPr wrap="none">
                <a:spAutoFit/>
              </a:bodyPr>
              <a:lstStyle/>
              <a:p>
                <a:r>
                  <a:rPr lang="zh-CN" altLang="en-US" sz="5500" b="1" dirty="0" smtClean="0">
                    <a:solidFill>
                      <a:schemeClr val="accent2">
                        <a:lumMod val="75000"/>
                      </a:schemeClr>
                    </a:solidFill>
                    <a:latin typeface="微软雅黑" panose="020B0503020204020204" pitchFamily="34" charset="-122"/>
                    <a:ea typeface="微软雅黑" panose="020B0503020204020204" pitchFamily="34" charset="-122"/>
                  </a:rPr>
                  <a:t>家</a:t>
                </a:r>
                <a:endParaRPr lang="zh-CN" altLang="en-US" sz="5500" b="1" dirty="0">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7" name="组合 74"/>
              <p:cNvGrpSpPr/>
              <p:nvPr/>
            </p:nvGrpSpPr>
            <p:grpSpPr>
              <a:xfrm>
                <a:off x="4128749" y="1698184"/>
                <a:ext cx="1292441" cy="129243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2"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8" name="矩形 27"/>
              <p:cNvSpPr/>
              <p:nvPr/>
            </p:nvSpPr>
            <p:spPr>
              <a:xfrm>
                <a:off x="4359973" y="1888346"/>
                <a:ext cx="935855" cy="923330"/>
              </a:xfrm>
              <a:prstGeom prst="rect">
                <a:avLst/>
              </a:prstGeom>
            </p:spPr>
            <p:txBody>
              <a:bodyPr wrap="square">
                <a:spAutoFit/>
              </a:bodyPr>
              <a:lstStyle/>
              <a:p>
                <a:r>
                  <a:rPr lang="zh-CN" altLang="en-US" sz="5400" b="1" dirty="0" smtClean="0">
                    <a:solidFill>
                      <a:schemeClr val="accent2">
                        <a:lumMod val="75000"/>
                      </a:schemeClr>
                    </a:solidFill>
                    <a:latin typeface="微软雅黑" panose="020B0503020204020204" pitchFamily="34" charset="-122"/>
                    <a:ea typeface="微软雅黑" panose="020B0503020204020204" pitchFamily="34" charset="-122"/>
                  </a:rPr>
                  <a:t>大</a:t>
                </a:r>
                <a:endParaRPr lang="zh-CN" altLang="en-US" sz="5400" b="1" dirty="0">
                  <a:solidFill>
                    <a:schemeClr val="accent2">
                      <a:lumMod val="75000"/>
                    </a:schemeClr>
                  </a:solidFill>
                  <a:latin typeface="微软雅黑" panose="020B0503020204020204" pitchFamily="34" charset="-122"/>
                  <a:ea typeface="微软雅黑" panose="020B0503020204020204" pitchFamily="34" charset="-122"/>
                </a:endParaRPr>
              </a:p>
            </p:txBody>
          </p:sp>
        </p:grpSp>
      </p:grpSp>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91320" cy="5109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2|2.1|0.8|1.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行云流水">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云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Words>
  <Application>WPS 演示</Application>
  <PresentationFormat>全屏显示(16:9)</PresentationFormat>
  <Paragraphs>71</Paragraphs>
  <Slides>9</Slides>
  <Notes>0</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9</vt:i4>
      </vt:variant>
    </vt:vector>
  </HeadingPairs>
  <TitlesOfParts>
    <vt:vector size="25" baseType="lpstr">
      <vt:lpstr>Arial</vt:lpstr>
      <vt:lpstr>宋体</vt:lpstr>
      <vt:lpstr>Wingdings</vt:lpstr>
      <vt:lpstr>Calibri</vt:lpstr>
      <vt:lpstr>ITC Avant Garde Std Bk</vt:lpstr>
      <vt:lpstr>Century Gothic</vt:lpstr>
      <vt:lpstr>Cambria</vt:lpstr>
      <vt:lpstr>Wingdings 2</vt:lpstr>
      <vt:lpstr>Arial</vt:lpstr>
      <vt:lpstr>楷体</vt:lpstr>
      <vt:lpstr>微软雅黑</vt:lpstr>
      <vt:lpstr>Verdana</vt:lpstr>
      <vt:lpstr>华文行楷</vt:lpstr>
      <vt:lpstr>Arial Unicode MS</vt:lpstr>
      <vt:lpstr>Office Theme</vt:lpstr>
      <vt:lpstr>行云流水</vt:lpstr>
      <vt:lpstr>义务教育资助项目规范</vt:lpstr>
      <vt:lpstr>PowerPoint 演示文稿</vt:lpstr>
      <vt:lpstr>PowerPoint 演示文稿</vt:lpstr>
      <vt:lpstr>PowerPoint 演示文稿</vt:lpstr>
      <vt:lpstr>2.评审</vt:lpstr>
      <vt:lpstr>2.资金拨付</vt:lpstr>
      <vt:lpstr>3.资金发放</vt:lpstr>
      <vt:lpstr>四、备案 </vt:lpstr>
      <vt:lpstr>PowerPoint 演示文稿</vt:lpstr>
    </vt:vector>
  </TitlesOfParts>
  <Company>Users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716</cp:revision>
  <dcterms:created xsi:type="dcterms:W3CDTF">2015-08-22T03:26:00Z</dcterms:created>
  <dcterms:modified xsi:type="dcterms:W3CDTF">2021-09-21T02:06:23Z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淄博市学生资助管理中心2018年述职报告.pptx">
    <vt:lpwstr>3</vt:lpwstr>
  </property>
  <property fmtid="{D5CDD505-2E9C-101B-9397-08002B2CF9AE}" pid="3" name="KSOProductBuildVer">
    <vt:lpwstr>2052-11.1.0.10700</vt:lpwstr>
  </property>
  <property fmtid="{D5CDD505-2E9C-101B-9397-08002B2CF9AE}" pid="4" name="ICV">
    <vt:lpwstr>F5714A38A4A642A58438C55BA2A7377B</vt:lpwstr>
  </property>
</Properties>
</file>